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3" r:id="rId2"/>
    <p:sldId id="257" r:id="rId3"/>
    <p:sldId id="279" r:id="rId4"/>
    <p:sldId id="280" r:id="rId5"/>
    <p:sldId id="281" r:id="rId6"/>
    <p:sldId id="282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808"/>
    <a:srgbClr val="E1B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46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7C28-1931-47D0-9FCD-2961C47AA4D4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10BE-82E1-489D-B381-F6C4C5F2A1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65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7C28-1931-47D0-9FCD-2961C47AA4D4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10BE-82E1-489D-B381-F6C4C5F2A1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07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7C28-1931-47D0-9FCD-2961C47AA4D4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10BE-82E1-489D-B381-F6C4C5F2A1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97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7C28-1931-47D0-9FCD-2961C47AA4D4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10BE-82E1-489D-B381-F6C4C5F2A1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0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7C28-1931-47D0-9FCD-2961C47AA4D4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10BE-82E1-489D-B381-F6C4C5F2A1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94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7C28-1931-47D0-9FCD-2961C47AA4D4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10BE-82E1-489D-B381-F6C4C5F2A1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90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7C28-1931-47D0-9FCD-2961C47AA4D4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10BE-82E1-489D-B381-F6C4C5F2A1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89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7C28-1931-47D0-9FCD-2961C47AA4D4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10BE-82E1-489D-B381-F6C4C5F2A1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20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7C28-1931-47D0-9FCD-2961C47AA4D4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10BE-82E1-489D-B381-F6C4C5F2A1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41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7C28-1931-47D0-9FCD-2961C47AA4D4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10BE-82E1-489D-B381-F6C4C5F2A1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248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7C28-1931-47D0-9FCD-2961C47AA4D4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10BE-82E1-489D-B381-F6C4C5F2A1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1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A808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47C28-1931-47D0-9FCD-2961C47AA4D4}" type="datetimeFigureOut">
              <a:rPr lang="fr-FR" smtClean="0"/>
              <a:pPr/>
              <a:t>29/08/2014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310BE-82E1-489D-B381-F6C4C5F2A1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738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1YFyT6o-F9TpjPb_o8Up2-uGLozGWYLIxKxN7TvsV4k/viewanalytic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05" y="-27384"/>
            <a:ext cx="9204363" cy="688538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0858" y="1556792"/>
            <a:ext cx="8039236" cy="2304256"/>
          </a:xfrm>
        </p:spPr>
        <p:txBody>
          <a:bodyPr>
            <a:noAutofit/>
          </a:bodyPr>
          <a:lstStyle/>
          <a:p>
            <a:r>
              <a:rPr lang="fr-FR" sz="7200" dirty="0" smtClean="0">
                <a:solidFill>
                  <a:schemeClr val="tx2"/>
                </a:solidFill>
                <a:latin typeface="Berlin Sans FB Demi" pitchFamily="34" charset="0"/>
              </a:rPr>
              <a:t>La formation des travailleurs sociaux</a:t>
            </a:r>
            <a:endParaRPr lang="fr-FR" sz="7200" dirty="0">
              <a:solidFill>
                <a:schemeClr val="tx2"/>
              </a:solidFill>
              <a:latin typeface="Berlin Sans FB Demi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21705" y="44624"/>
            <a:ext cx="9204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Stencil" pitchFamily="82" charset="0"/>
              </a:rPr>
              <a:t>Résultat de l’enquête</a:t>
            </a:r>
            <a:endParaRPr lang="fr-FR" sz="3600" dirty="0">
              <a:solidFill>
                <a:schemeClr val="bg1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7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05" y="-27384"/>
            <a:ext cx="9204363" cy="688538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23992" y="966058"/>
            <a:ext cx="87129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19 personnes ont participé à ce sondage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800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Taille des établissements sondés : 42% regroupent 10 à 50 employés, 37% de 50 à 100 employés et 16% plus de 100 employés. </a:t>
            </a:r>
            <a:r>
              <a:rPr lang="fr-FR" b="1" i="1" dirty="0" smtClean="0">
                <a:solidFill>
                  <a:srgbClr val="0070C0"/>
                </a:solidFill>
              </a:rPr>
              <a:t>(5% ne se sont pas prononcés)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800" b="1" i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Les différents secteurs </a:t>
            </a:r>
            <a:r>
              <a:rPr lang="fr-FR" b="1" i="1" dirty="0">
                <a:solidFill>
                  <a:srgbClr val="0070C0"/>
                </a:solidFill>
              </a:rPr>
              <a:t>(</a:t>
            </a:r>
            <a:r>
              <a:rPr lang="fr-FR" b="1" i="1" dirty="0" smtClean="0">
                <a:solidFill>
                  <a:srgbClr val="0070C0"/>
                </a:solidFill>
              </a:rPr>
              <a:t>vieillesse, handicap enfance-adulte, social) </a:t>
            </a:r>
            <a:r>
              <a:rPr lang="fr-FR" b="1" dirty="0">
                <a:solidFill>
                  <a:srgbClr val="0070C0"/>
                </a:solidFill>
              </a:rPr>
              <a:t>sont </a:t>
            </a:r>
            <a:r>
              <a:rPr lang="fr-FR" b="1" dirty="0" smtClean="0">
                <a:solidFill>
                  <a:srgbClr val="0070C0"/>
                </a:solidFill>
              </a:rPr>
              <a:t>représentés </a:t>
            </a:r>
            <a:r>
              <a:rPr lang="fr-FR" b="1" dirty="0" smtClean="0">
                <a:solidFill>
                  <a:srgbClr val="0070C0"/>
                </a:solidFill>
              </a:rPr>
              <a:t>dans cette enquête 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i="1" dirty="0" smtClean="0">
                <a:solidFill>
                  <a:srgbClr val="0070C0"/>
                </a:solidFill>
              </a:rPr>
              <a:t>(</a:t>
            </a:r>
            <a:r>
              <a:rPr lang="fr-FR" b="1" i="1" dirty="0" smtClean="0">
                <a:solidFill>
                  <a:srgbClr val="0070C0"/>
                </a:solidFill>
              </a:rPr>
              <a:t>3 ESAT, 2 FAM, 3 IME, 2 MECS, </a:t>
            </a:r>
            <a:r>
              <a:rPr lang="fr-FR" b="1" i="1" dirty="0" smtClean="0">
                <a:solidFill>
                  <a:srgbClr val="0070C0"/>
                </a:solidFill>
              </a:rPr>
              <a:t>ITEP, CSAPA</a:t>
            </a:r>
            <a:r>
              <a:rPr lang="fr-FR" b="1" i="1" dirty="0" smtClean="0">
                <a:solidFill>
                  <a:srgbClr val="0070C0"/>
                </a:solidFill>
              </a:rPr>
              <a:t>, 2 EHPAD, …).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800" b="1" i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84% des sondés (soit 16 pers) ont accueilli un stagiaire au cours des 24 derniers mois.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800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94% d’entre eux en sont satisfaits </a:t>
            </a:r>
            <a:r>
              <a:rPr lang="fr-FR" b="1" i="1" dirty="0" smtClean="0">
                <a:solidFill>
                  <a:srgbClr val="0070C0"/>
                </a:solidFill>
              </a:rPr>
              <a:t>(allant de satisfaits à très satisfaits)</a:t>
            </a:r>
            <a:r>
              <a:rPr lang="fr-FR" b="1" dirty="0" smtClean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8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fr-FR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21705" y="44624"/>
            <a:ext cx="9204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Stencil" pitchFamily="82" charset="0"/>
              </a:rPr>
              <a:t>Synthèse (1/4)</a:t>
            </a:r>
            <a:endParaRPr lang="fr-FR" sz="3600" dirty="0">
              <a:solidFill>
                <a:schemeClr val="bg1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72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05" y="-27384"/>
            <a:ext cx="9204363" cy="688538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23992" y="1412776"/>
            <a:ext cx="871296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Dans </a:t>
            </a:r>
            <a:r>
              <a:rPr lang="fr-FR" b="1" dirty="0">
                <a:solidFill>
                  <a:srgbClr val="0070C0"/>
                </a:solidFill>
              </a:rPr>
              <a:t>l’ordre croissant, les qualités attendues chez un collaborateur sont  l’écoute/la compréhension des consignes puis l’assiduité/le sérieux  et enfin les compétences</a:t>
            </a:r>
            <a:r>
              <a:rPr lang="fr-FR" b="1" dirty="0" smtClean="0">
                <a:solidFill>
                  <a:srgbClr val="0070C0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800" b="1" dirty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La </a:t>
            </a:r>
            <a:r>
              <a:rPr lang="fr-FR" b="1" dirty="0">
                <a:solidFill>
                  <a:srgbClr val="0070C0"/>
                </a:solidFill>
              </a:rPr>
              <a:t>méconnaissance du milieu, l’incompétence, et une mauvaise intégration au sein du personnel sont les </a:t>
            </a:r>
            <a:r>
              <a:rPr lang="fr-FR" b="1" dirty="0" smtClean="0">
                <a:solidFill>
                  <a:srgbClr val="0070C0"/>
                </a:solidFill>
              </a:rPr>
              <a:t>principaux </a:t>
            </a:r>
            <a:r>
              <a:rPr lang="fr-FR" b="1" dirty="0">
                <a:solidFill>
                  <a:srgbClr val="0070C0"/>
                </a:solidFill>
              </a:rPr>
              <a:t>défauts relevés chez les collaborateurs.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800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Adaptabilité,  disponibilité, engagement , initiatives, capacité d’analyse sont les compétences  et attentes exigées chez les diplômés de la part des directeurs.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800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21705" y="44624"/>
            <a:ext cx="9204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Stencil" pitchFamily="82" charset="0"/>
              </a:rPr>
              <a:t>Synthèse (2/4)</a:t>
            </a:r>
            <a:endParaRPr lang="fr-FR" sz="3600" dirty="0">
              <a:solidFill>
                <a:schemeClr val="bg1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4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05" y="-27384"/>
            <a:ext cx="9204363" cy="688538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23992" y="1556792"/>
            <a:ext cx="87129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La </a:t>
            </a:r>
            <a:r>
              <a:rPr lang="fr-FR" b="1" dirty="0">
                <a:solidFill>
                  <a:srgbClr val="0070C0"/>
                </a:solidFill>
              </a:rPr>
              <a:t>note globale  attribuée pour qualifier le niveau général des diplômés accueillis </a:t>
            </a:r>
            <a:r>
              <a:rPr lang="fr-FR" b="1" dirty="0" smtClean="0">
                <a:solidFill>
                  <a:srgbClr val="0070C0"/>
                </a:solidFill>
              </a:rPr>
              <a:t>       est </a:t>
            </a:r>
            <a:r>
              <a:rPr lang="fr-FR" b="1" dirty="0">
                <a:solidFill>
                  <a:srgbClr val="0070C0"/>
                </a:solidFill>
              </a:rPr>
              <a:t>de 6/10 </a:t>
            </a:r>
            <a:r>
              <a:rPr lang="fr-FR" b="1" i="1" dirty="0">
                <a:solidFill>
                  <a:srgbClr val="0070C0"/>
                </a:solidFill>
              </a:rPr>
              <a:t>(la plus basse donnée étant de 4/10 contre 9/10 pour la meilleure</a:t>
            </a:r>
            <a:r>
              <a:rPr lang="fr-FR" b="1" i="1" dirty="0" smtClean="0">
                <a:solidFill>
                  <a:srgbClr val="0070C0"/>
                </a:solidFill>
              </a:rPr>
              <a:t>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1200" b="1" i="1" dirty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Selon </a:t>
            </a:r>
            <a:r>
              <a:rPr lang="fr-FR" b="1" dirty="0">
                <a:solidFill>
                  <a:srgbClr val="0070C0"/>
                </a:solidFill>
              </a:rPr>
              <a:t>les sondés, la nouvelle recrue est opérationnelle et compétente au bout de plusieurs trimestres voire plusieurs années.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600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21705" y="44624"/>
            <a:ext cx="9204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Stencil" pitchFamily="82" charset="0"/>
              </a:rPr>
              <a:t>Synthèse (3/4)</a:t>
            </a:r>
            <a:endParaRPr lang="fr-FR" sz="3600" dirty="0">
              <a:solidFill>
                <a:schemeClr val="bg1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32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05" y="-27384"/>
            <a:ext cx="9204363" cy="688538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23992" y="1129382"/>
            <a:ext cx="87129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Diversification des lieux de stage pour connaître plusieurs milieux dont ceux jugés difficiles </a:t>
            </a:r>
            <a:r>
              <a:rPr lang="fr-FR" b="1" i="1" dirty="0" smtClean="0">
                <a:solidFill>
                  <a:srgbClr val="0070C0"/>
                </a:solidFill>
              </a:rPr>
              <a:t>(ITEP, CER, …).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600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Une meilleure sélection des candidats en terme de personnalité.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600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Mieux travailler les projets de stage en augmentant le temps de rencontre entre formateur et terrain de stage pour parvenir à des stages à responsabilités.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600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Mobiliser les ESMS à travers </a:t>
            </a:r>
            <a:r>
              <a:rPr lang="fr-FR" b="1" dirty="0" smtClean="0">
                <a:solidFill>
                  <a:srgbClr val="0070C0"/>
                </a:solidFill>
              </a:rPr>
              <a:t>d</a:t>
            </a:r>
            <a:r>
              <a:rPr lang="fr-FR" b="1" dirty="0" smtClean="0">
                <a:solidFill>
                  <a:srgbClr val="0070C0"/>
                </a:solidFill>
              </a:rPr>
              <a:t>es échanges larges et participatifs avec la formatio</a:t>
            </a:r>
            <a:r>
              <a:rPr lang="fr-FR" b="1" dirty="0" smtClean="0">
                <a:solidFill>
                  <a:srgbClr val="0070C0"/>
                </a:solidFill>
              </a:rPr>
              <a:t>n.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600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Plus de cohérence dans le suivi du mémoire.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600" b="1" i="1" dirty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21705" y="44624"/>
            <a:ext cx="9204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Stencil" pitchFamily="82" charset="0"/>
              </a:rPr>
              <a:t>Synthèse (4/4) : Les suggestions</a:t>
            </a:r>
            <a:endParaRPr lang="fr-FR" sz="3600" dirty="0">
              <a:solidFill>
                <a:schemeClr val="bg1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92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05" y="-27384"/>
            <a:ext cx="9204363" cy="688538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23992" y="836712"/>
            <a:ext cx="871296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70C0"/>
                </a:solidFill>
              </a:rPr>
              <a:t>Intégrer les recommandations de bonnes pratiques dans la </a:t>
            </a:r>
            <a:r>
              <a:rPr lang="fr-FR" b="1" dirty="0" smtClean="0">
                <a:solidFill>
                  <a:srgbClr val="0070C0"/>
                </a:solidFill>
              </a:rPr>
              <a:t>formation.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400" b="1" dirty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70C0"/>
                </a:solidFill>
              </a:rPr>
              <a:t>Former sur les aspects salariaux : contrats de travail, CNN, </a:t>
            </a:r>
            <a:r>
              <a:rPr lang="fr-FR" b="1" dirty="0" smtClean="0">
                <a:solidFill>
                  <a:srgbClr val="0070C0"/>
                </a:solidFill>
              </a:rPr>
              <a:t>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400" b="1" dirty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Former </a:t>
            </a:r>
            <a:r>
              <a:rPr lang="fr-FR" b="1" dirty="0">
                <a:solidFill>
                  <a:srgbClr val="0070C0"/>
                </a:solidFill>
              </a:rPr>
              <a:t>les TS dans un tronc commun puis ajouter des formations complémentaires spécifiques et </a:t>
            </a:r>
            <a:r>
              <a:rPr lang="fr-FR" b="1" dirty="0" smtClean="0">
                <a:solidFill>
                  <a:srgbClr val="0070C0"/>
                </a:solidFill>
              </a:rPr>
              <a:t>ciblées.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400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Conduire </a:t>
            </a:r>
            <a:r>
              <a:rPr lang="fr-FR" b="1" dirty="0">
                <a:solidFill>
                  <a:srgbClr val="0070C0"/>
                </a:solidFill>
              </a:rPr>
              <a:t>un travail sur </a:t>
            </a:r>
            <a:r>
              <a:rPr lang="fr-FR" b="1" dirty="0" smtClean="0">
                <a:solidFill>
                  <a:srgbClr val="0070C0"/>
                </a:solidFill>
              </a:rPr>
              <a:t>l’éthique</a:t>
            </a:r>
            <a:r>
              <a:rPr lang="fr-FR" b="1" dirty="0">
                <a:solidFill>
                  <a:srgbClr val="0070C0"/>
                </a:solidFill>
              </a:rPr>
              <a:t>. 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400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300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Compléter la formation par des références conceptuelles et ajouter des  notions en psychopathologie notamment pour les Educateurs Spécialisés.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400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rgbClr val="0070C0"/>
                </a:solidFill>
              </a:rPr>
              <a:t>Ajouter un </a:t>
            </a:r>
            <a:r>
              <a:rPr lang="fr-FR" b="1" dirty="0">
                <a:solidFill>
                  <a:srgbClr val="0070C0"/>
                </a:solidFill>
              </a:rPr>
              <a:t>module </a:t>
            </a:r>
            <a:r>
              <a:rPr lang="fr-FR" b="1" dirty="0" smtClean="0">
                <a:solidFill>
                  <a:srgbClr val="0070C0"/>
                </a:solidFill>
              </a:rPr>
              <a:t>sur </a:t>
            </a:r>
            <a:r>
              <a:rPr lang="fr-FR" b="1" dirty="0">
                <a:solidFill>
                  <a:srgbClr val="0070C0"/>
                </a:solidFill>
              </a:rPr>
              <a:t>le relationnel et l'importance de la communication.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600" b="1" i="1" dirty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b="1" dirty="0" smtClean="0">
              <a:solidFill>
                <a:srgbClr val="0070C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21705" y="44624"/>
            <a:ext cx="9204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Stencil" pitchFamily="82" charset="0"/>
              </a:rPr>
              <a:t>Synthèse (4/4) : Les suggestions</a:t>
            </a:r>
            <a:endParaRPr lang="fr-FR" sz="3600" dirty="0">
              <a:solidFill>
                <a:schemeClr val="bg1"/>
              </a:solidFill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27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05" y="-27384"/>
            <a:ext cx="9204363" cy="688538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-21705" y="44624"/>
            <a:ext cx="9204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Stencil" pitchFamily="82" charset="0"/>
              </a:rPr>
              <a:t>Pour aller plus loin…</a:t>
            </a:r>
            <a:endParaRPr lang="fr-FR" sz="3600" dirty="0">
              <a:solidFill>
                <a:schemeClr val="bg1"/>
              </a:solidFill>
              <a:latin typeface="Stencil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3992" y="1556792"/>
            <a:ext cx="8712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b="1" dirty="0" smtClean="0">
                <a:solidFill>
                  <a:srgbClr val="0070C0"/>
                </a:solidFill>
              </a:rPr>
              <a:t>Les résultats détaillés de l’enquête sur la formation des travailleurs sociaux sont à retrouver en cliquant  </a:t>
            </a:r>
            <a:r>
              <a:rPr lang="fr-FR" sz="3600" b="1" dirty="0" smtClean="0">
                <a:solidFill>
                  <a:srgbClr val="0070C0"/>
                </a:solidFill>
                <a:hlinkClick r:id="rId3"/>
              </a:rPr>
              <a:t>ICI</a:t>
            </a:r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smtClean="0">
                <a:solidFill>
                  <a:srgbClr val="0070C0"/>
                </a:solidFill>
              </a:rPr>
              <a:t>ou en se rendant </a:t>
            </a:r>
            <a:r>
              <a:rPr lang="fr-FR" sz="2800" b="1" dirty="0">
                <a:solidFill>
                  <a:srgbClr val="0070C0"/>
                </a:solidFill>
              </a:rPr>
              <a:t>à l’adresse </a:t>
            </a:r>
            <a:r>
              <a:rPr lang="fr-FR" sz="2800" b="1" dirty="0" smtClean="0">
                <a:solidFill>
                  <a:srgbClr val="0070C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fr-FR" sz="2000" b="1" dirty="0" smtClean="0">
                <a:solidFill>
                  <a:srgbClr val="0070C0"/>
                </a:solidFill>
              </a:rPr>
              <a:t> </a:t>
            </a:r>
            <a:r>
              <a:rPr lang="fr-FR" sz="1400" b="1" dirty="0">
                <a:solidFill>
                  <a:srgbClr val="0070C0"/>
                </a:solidFill>
                <a:hlinkClick r:id="rId3"/>
              </a:rPr>
              <a:t>https://docs.google.com/forms/d/11YFyT6o-F9TpjPb_o8Up2-uGLozGWYLIxKxN7TvsV4k/viewanalytics</a:t>
            </a:r>
            <a:endParaRPr lang="fr-FR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93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2150</TotalTime>
  <Words>458</Words>
  <Application>Microsoft Office PowerPoint</Application>
  <PresentationFormat>Affichage à l'écran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La formation des travailleurs sociaux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ARDESS Secretariat</dc:creator>
  <cp:lastModifiedBy>ARDESS Secretariat</cp:lastModifiedBy>
  <cp:revision>124</cp:revision>
  <dcterms:created xsi:type="dcterms:W3CDTF">2011-03-11T08:23:55Z</dcterms:created>
  <dcterms:modified xsi:type="dcterms:W3CDTF">2014-08-29T09:57:42Z</dcterms:modified>
</cp:coreProperties>
</file>